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2"/>
  </p:notesMasterIdLst>
  <p:sldIdLst>
    <p:sldId id="256" r:id="rId2"/>
    <p:sldId id="259" r:id="rId3"/>
    <p:sldId id="263" r:id="rId4"/>
    <p:sldId id="309" r:id="rId5"/>
    <p:sldId id="265" r:id="rId6"/>
    <p:sldId id="266" r:id="rId7"/>
    <p:sldId id="310" r:id="rId8"/>
    <p:sldId id="311" r:id="rId9"/>
    <p:sldId id="312" r:id="rId10"/>
    <p:sldId id="272" r:id="rId11"/>
  </p:sldIdLst>
  <p:sldSz cx="9144000" cy="5143500" type="screen16x9"/>
  <p:notesSz cx="6858000" cy="9144000"/>
  <p:embeddedFontLst>
    <p:embeddedFont>
      <p:font typeface="Advent Pro" panose="020B0604020202020204" charset="0"/>
      <p:regular r:id="rId13"/>
      <p:bold r:id="rId14"/>
    </p:embeddedFont>
    <p:embeddedFont>
      <p:font typeface="Oswald" panose="00000500000000000000" pitchFamily="2" charset="0"/>
      <p:regular r:id="rId15"/>
      <p:bold r:id="rId16"/>
    </p:embeddedFont>
    <p:embeddedFont>
      <p:font typeface="Space Grotesk" panose="020B060402020202020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776C6A-F12F-4FA0-A7A0-86E00AD73823}">
  <a:tblStyle styleId="{84776C6A-F12F-4FA0-A7A0-86E00AD738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02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405c2b14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405c2b14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405c2b1469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405c2b1469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403eae669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403eae669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405c2b146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405c2b146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0" y="508275"/>
            <a:ext cx="3858900" cy="32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700"/>
              <a:buNone/>
              <a:defRPr sz="57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0" y="4128300"/>
            <a:ext cx="3858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29562" t="12515" b="2630"/>
          <a:stretch/>
        </p:blipFill>
        <p:spPr>
          <a:xfrm>
            <a:off x="0" y="0"/>
            <a:ext cx="4374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0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0"/>
          <p:cNvPicPr preferRelativeResize="0"/>
          <p:nvPr/>
        </p:nvPicPr>
        <p:blipFill rotWithShape="1">
          <a:blip r:embed="rId3">
            <a:alphaModFix/>
          </a:blip>
          <a:srcRect l="75496" t="-5647" r="-5072" b="33152"/>
          <a:stretch/>
        </p:blipFill>
        <p:spPr>
          <a:xfrm rot="5400000">
            <a:off x="-13975" y="-125025"/>
            <a:ext cx="1524075" cy="16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0"/>
          <p:cNvPicPr preferRelativeResize="0"/>
          <p:nvPr/>
        </p:nvPicPr>
        <p:blipFill rotWithShape="1">
          <a:blip r:embed="rId4">
            <a:alphaModFix/>
          </a:blip>
          <a:srcRect l="41588" t="38577" b="24976"/>
          <a:stretch/>
        </p:blipFill>
        <p:spPr>
          <a:xfrm rot="-5400000">
            <a:off x="8092237" y="4068513"/>
            <a:ext cx="1479950" cy="9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51316">
            <a:off x="8314513" y="303137"/>
            <a:ext cx="518124" cy="47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0"/>
          <p:cNvPicPr preferRelativeResize="0"/>
          <p:nvPr/>
        </p:nvPicPr>
        <p:blipFill rotWithShape="1">
          <a:blip r:embed="rId6">
            <a:alphaModFix/>
          </a:blip>
          <a:srcRect l="18505" r="23864"/>
          <a:stretch/>
        </p:blipFill>
        <p:spPr>
          <a:xfrm rot="-1687335">
            <a:off x="259097" y="4331630"/>
            <a:ext cx="344363" cy="544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515750" y="1706525"/>
            <a:ext cx="6112500" cy="27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t="24977" b="24977"/>
          <a:stretch/>
        </p:blipFill>
        <p:spPr>
          <a:xfrm rot="5400000" flipH="1">
            <a:off x="6728165" y="2597975"/>
            <a:ext cx="3405475" cy="16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 flipH="1">
            <a:off x="-3491113" y="-2558675"/>
            <a:ext cx="52699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30004" flipH="1">
            <a:off x="7688490" y="-110048"/>
            <a:ext cx="1484819" cy="13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41545">
            <a:off x="-468612" y="3725449"/>
            <a:ext cx="1304573" cy="185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912" y="2859050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8">
            <a:alphaModFix/>
          </a:blip>
          <a:srcRect l="18505" r="23864"/>
          <a:stretch/>
        </p:blipFill>
        <p:spPr>
          <a:xfrm rot="933737">
            <a:off x="8531267" y="2122856"/>
            <a:ext cx="227587" cy="36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t="48950" r="57939"/>
          <a:stretch/>
        </p:blipFill>
        <p:spPr>
          <a:xfrm rot="8466672">
            <a:off x="6554325" y="-2113776"/>
            <a:ext cx="3557424" cy="421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l="43027" t="68635" r="23715" b="-568"/>
          <a:stretch/>
        </p:blipFill>
        <p:spPr>
          <a:xfrm rot="8466679">
            <a:off x="-985182" y="2816020"/>
            <a:ext cx="2812789" cy="263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10600">
            <a:off x="389930" y="339494"/>
            <a:ext cx="1143990" cy="163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9320">
            <a:off x="7285083" y="3452555"/>
            <a:ext cx="1396585" cy="127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569" y="2597225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8"/>
          <p:cNvPicPr preferRelativeResize="0"/>
          <p:nvPr/>
        </p:nvPicPr>
        <p:blipFill rotWithShape="1">
          <a:blip r:embed="rId7">
            <a:alphaModFix/>
          </a:blip>
          <a:srcRect l="18505" r="23864"/>
          <a:stretch/>
        </p:blipFill>
        <p:spPr>
          <a:xfrm rot="933737">
            <a:off x="8317110" y="2213144"/>
            <a:ext cx="227587" cy="36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8"/>
          <p:cNvPicPr preferRelativeResize="0"/>
          <p:nvPr/>
        </p:nvPicPr>
        <p:blipFill rotWithShape="1">
          <a:blip r:embed="rId8">
            <a:alphaModFix/>
          </a:blip>
          <a:srcRect l="91904" t="34714" r="-2675" b="43724"/>
          <a:stretch/>
        </p:blipFill>
        <p:spPr>
          <a:xfrm rot="-1831681">
            <a:off x="4966217" y="230530"/>
            <a:ext cx="690444" cy="61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8"/>
          <p:cNvPicPr preferRelativeResize="0"/>
          <p:nvPr/>
        </p:nvPicPr>
        <p:blipFill rotWithShape="1">
          <a:blip r:embed="rId3">
            <a:alphaModFix/>
          </a:blip>
          <a:srcRect t="69978" r="86514" b="6890"/>
          <a:stretch/>
        </p:blipFill>
        <p:spPr>
          <a:xfrm rot="5895775">
            <a:off x="2273274" y="3839287"/>
            <a:ext cx="837625" cy="140217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1433100" y="1307100"/>
            <a:ext cx="627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1954050" y="1634400"/>
            <a:ext cx="523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1954050" y="2476200"/>
            <a:ext cx="52359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3">
            <a:alphaModFix/>
          </a:blip>
          <a:srcRect l="55962" t="-5650" r="-5073" b="5649"/>
          <a:stretch/>
        </p:blipFill>
        <p:spPr>
          <a:xfrm>
            <a:off x="-191149" y="3016750"/>
            <a:ext cx="2530698" cy="23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4">
            <a:alphaModFix/>
          </a:blip>
          <a:srcRect t="29" b="19"/>
          <a:stretch/>
        </p:blipFill>
        <p:spPr>
          <a:xfrm>
            <a:off x="6348809" y="-1264850"/>
            <a:ext cx="4747685" cy="28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10600">
            <a:off x="389930" y="339494"/>
            <a:ext cx="1143990" cy="163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09320">
            <a:off x="7285083" y="3452555"/>
            <a:ext cx="1396585" cy="127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569" y="2597225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 rotWithShape="1">
          <a:blip r:embed="rId8">
            <a:alphaModFix/>
          </a:blip>
          <a:srcRect l="18505" r="23864"/>
          <a:stretch/>
        </p:blipFill>
        <p:spPr>
          <a:xfrm rot="933737">
            <a:off x="8317110" y="2213144"/>
            <a:ext cx="227587" cy="36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4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4489575" y="1513725"/>
            <a:ext cx="394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1"/>
          </p:nvPr>
        </p:nvSpPr>
        <p:spPr>
          <a:xfrm>
            <a:off x="4489575" y="2355375"/>
            <a:ext cx="3941400" cy="12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5" name="Google Shape;125;p14"/>
          <p:cNvPicPr preferRelativeResize="0"/>
          <p:nvPr/>
        </p:nvPicPr>
        <p:blipFill rotWithShape="1">
          <a:blip r:embed="rId3">
            <a:alphaModFix/>
          </a:blip>
          <a:srcRect t="29" b="19"/>
          <a:stretch/>
        </p:blipFill>
        <p:spPr>
          <a:xfrm rot="4329197">
            <a:off x="-1439741" y="1793650"/>
            <a:ext cx="4747684" cy="28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/>
          <p:cNvPicPr preferRelativeResize="0"/>
          <p:nvPr/>
        </p:nvPicPr>
        <p:blipFill rotWithShape="1">
          <a:blip r:embed="rId4">
            <a:alphaModFix/>
          </a:blip>
          <a:srcRect l="91904" t="34714" r="-2675" b="43724"/>
          <a:stretch/>
        </p:blipFill>
        <p:spPr>
          <a:xfrm rot="-1831681">
            <a:off x="8051042" y="377468"/>
            <a:ext cx="690444" cy="61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4"/>
          <p:cNvPicPr preferRelativeResize="0"/>
          <p:nvPr/>
        </p:nvPicPr>
        <p:blipFill rotWithShape="1">
          <a:blip r:embed="rId5">
            <a:alphaModFix/>
          </a:blip>
          <a:srcRect t="69978" r="86514" b="6890"/>
          <a:stretch/>
        </p:blipFill>
        <p:spPr>
          <a:xfrm rot="4625104">
            <a:off x="7654751" y="3773150"/>
            <a:ext cx="837624" cy="140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 rotWithShape="1">
          <a:blip r:embed="rId3">
            <a:alphaModFix/>
          </a:blip>
          <a:srcRect t="48950" r="28774"/>
          <a:stretch/>
        </p:blipFill>
        <p:spPr>
          <a:xfrm rot="10800000" flipH="1">
            <a:off x="4720150" y="2128775"/>
            <a:ext cx="4423850" cy="30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 rotWithShape="1">
          <a:blip r:embed="rId4">
            <a:alphaModFix/>
          </a:blip>
          <a:srcRect t="47331" r="78054" b="18523"/>
          <a:stretch/>
        </p:blipFill>
        <p:spPr>
          <a:xfrm rot="-8451908">
            <a:off x="-116747" y="-143700"/>
            <a:ext cx="1041919" cy="990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10" y="4246225"/>
            <a:ext cx="496174" cy="4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713100" y="1513725"/>
            <a:ext cx="394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1"/>
          </p:nvPr>
        </p:nvSpPr>
        <p:spPr>
          <a:xfrm>
            <a:off x="713100" y="2355300"/>
            <a:ext cx="3941400" cy="12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2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961311">
            <a:off x="7941386" y="-1759348"/>
            <a:ext cx="526997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814893" y="-2032350"/>
            <a:ext cx="388188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238961">
            <a:off x="-325836" y="3484307"/>
            <a:ext cx="946874" cy="134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30004" flipH="1">
            <a:off x="8284792" y="3224927"/>
            <a:ext cx="1484819" cy="13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9894" y="4659675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 rotWithShape="1">
          <a:blip r:embed="rId8">
            <a:alphaModFix/>
          </a:blip>
          <a:srcRect l="18505" r="23864"/>
          <a:stretch/>
        </p:blipFill>
        <p:spPr>
          <a:xfrm rot="-1318549">
            <a:off x="1326072" y="149756"/>
            <a:ext cx="227588" cy="36014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title" idx="2"/>
          </p:nvPr>
        </p:nvSpPr>
        <p:spPr>
          <a:xfrm>
            <a:off x="907075" y="1792875"/>
            <a:ext cx="22632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subTitle" idx="1"/>
          </p:nvPr>
        </p:nvSpPr>
        <p:spPr>
          <a:xfrm>
            <a:off x="907075" y="2204775"/>
            <a:ext cx="2263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title" idx="3"/>
          </p:nvPr>
        </p:nvSpPr>
        <p:spPr>
          <a:xfrm>
            <a:off x="5973703" y="1792875"/>
            <a:ext cx="22632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4"/>
          </p:nvPr>
        </p:nvSpPr>
        <p:spPr>
          <a:xfrm>
            <a:off x="5973701" y="2204775"/>
            <a:ext cx="2263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title" idx="5"/>
          </p:nvPr>
        </p:nvSpPr>
        <p:spPr>
          <a:xfrm>
            <a:off x="907075" y="3226275"/>
            <a:ext cx="22632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6"/>
          </p:nvPr>
        </p:nvSpPr>
        <p:spPr>
          <a:xfrm>
            <a:off x="907075" y="3638175"/>
            <a:ext cx="2263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 idx="7"/>
          </p:nvPr>
        </p:nvSpPr>
        <p:spPr>
          <a:xfrm>
            <a:off x="5973703" y="3226275"/>
            <a:ext cx="22632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8"/>
          </p:nvPr>
        </p:nvSpPr>
        <p:spPr>
          <a:xfrm>
            <a:off x="5973700" y="3638175"/>
            <a:ext cx="2263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9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961311">
            <a:off x="7941386" y="-1759348"/>
            <a:ext cx="526997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814893" y="-2032350"/>
            <a:ext cx="388188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238961">
            <a:off x="-325836" y="3484307"/>
            <a:ext cx="946874" cy="134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30004" flipH="1">
            <a:off x="8284792" y="3224927"/>
            <a:ext cx="1484819" cy="13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9894" y="4659675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9"/>
          <p:cNvPicPr preferRelativeResize="0"/>
          <p:nvPr/>
        </p:nvPicPr>
        <p:blipFill rotWithShape="1">
          <a:blip r:embed="rId8">
            <a:alphaModFix/>
          </a:blip>
          <a:srcRect l="18505" r="23864"/>
          <a:stretch/>
        </p:blipFill>
        <p:spPr>
          <a:xfrm rot="-1318549">
            <a:off x="1326072" y="149756"/>
            <a:ext cx="227588" cy="36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"/>
              <a:buNone/>
              <a:defRPr sz="3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sz="35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8" r:id="rId5"/>
    <p:sldLayoutId id="2147483660" r:id="rId6"/>
    <p:sldLayoutId id="2147483663" r:id="rId7"/>
    <p:sldLayoutId id="2147483668" r:id="rId8"/>
    <p:sldLayoutId id="2147483675" r:id="rId9"/>
    <p:sldLayoutId id="214748367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34"/>
          <p:cNvCxnSpPr/>
          <p:nvPr/>
        </p:nvCxnSpPr>
        <p:spPr>
          <a:xfrm>
            <a:off x="4572000" y="3953813"/>
            <a:ext cx="3143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0" name="Google Shape;330;p34"/>
          <p:cNvGrpSpPr/>
          <p:nvPr/>
        </p:nvGrpSpPr>
        <p:grpSpPr>
          <a:xfrm>
            <a:off x="121375" y="783504"/>
            <a:ext cx="3655577" cy="4359994"/>
            <a:chOff x="121375" y="783504"/>
            <a:chExt cx="3655577" cy="4359994"/>
          </a:xfrm>
        </p:grpSpPr>
        <p:pic>
          <p:nvPicPr>
            <p:cNvPr id="331" name="Google Shape;331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1375" y="2521874"/>
              <a:ext cx="1839450" cy="2621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255510">
              <a:off x="2089928" y="1954584"/>
              <a:ext cx="1436546" cy="13101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73582" y="783504"/>
              <a:ext cx="960198" cy="87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34"/>
            <p:cNvPicPr preferRelativeResize="0"/>
            <p:nvPr/>
          </p:nvPicPr>
          <p:blipFill rotWithShape="1">
            <a:blip r:embed="rId6">
              <a:alphaModFix/>
            </a:blip>
            <a:srcRect l="18505" r="23864"/>
            <a:stretch/>
          </p:blipFill>
          <p:spPr>
            <a:xfrm rot="933730">
              <a:off x="474769" y="1332937"/>
              <a:ext cx="650736" cy="10297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5" name="Google Shape;335;p34"/>
          <p:cNvSpPr txBox="1">
            <a:spLocks noGrp="1"/>
          </p:cNvSpPr>
          <p:nvPr>
            <p:ph type="ctrTitle"/>
          </p:nvPr>
        </p:nvSpPr>
        <p:spPr>
          <a:xfrm>
            <a:off x="4364689" y="508275"/>
            <a:ext cx="4336626" cy="32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/>
              <a:t>First Person Online Shopping</a:t>
            </a:r>
            <a:endParaRPr b="0" dirty="0">
              <a:solidFill>
                <a:schemeClr val="lt2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subTitle" idx="1"/>
          </p:nvPr>
        </p:nvSpPr>
        <p:spPr>
          <a:xfrm>
            <a:off x="4364689" y="4128299"/>
            <a:ext cx="4066211" cy="6468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Anarhie: 	Alexandru Calciu,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Claudiu Mogodeanu,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Andrei Petrea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0"/>
          <p:cNvSpPr txBox="1">
            <a:spLocks noGrp="1"/>
          </p:cNvSpPr>
          <p:nvPr>
            <p:ph type="title"/>
          </p:nvPr>
        </p:nvSpPr>
        <p:spPr>
          <a:xfrm>
            <a:off x="1433100" y="1307100"/>
            <a:ext cx="627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</a:t>
            </a:r>
            <a:br>
              <a:rPr lang="en" dirty="0"/>
            </a:br>
            <a:r>
              <a:rPr lang="en" dirty="0"/>
              <a:t>YOU!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>
            <a:spLocks noGrp="1"/>
          </p:cNvSpPr>
          <p:nvPr>
            <p:ph type="title"/>
          </p:nvPr>
        </p:nvSpPr>
        <p:spPr>
          <a:xfrm>
            <a:off x="1954050" y="1634400"/>
            <a:ext cx="523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subTitle" idx="1"/>
          </p:nvPr>
        </p:nvSpPr>
        <p:spPr>
          <a:xfrm>
            <a:off x="1954050" y="2476200"/>
            <a:ext cx="5235900" cy="12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world is swiftly heading towards the online domain and the authenticity of in-store shopping is fading away.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main goal is to keep a glimpse of the old-school shopping experience</a:t>
            </a:r>
            <a:endParaRPr dirty="0"/>
          </a:p>
        </p:txBody>
      </p:sp>
      <p:cxnSp>
        <p:nvCxnSpPr>
          <p:cNvPr id="369" name="Google Shape;369;p37"/>
          <p:cNvCxnSpPr/>
          <p:nvPr/>
        </p:nvCxnSpPr>
        <p:spPr>
          <a:xfrm>
            <a:off x="2820750" y="2476200"/>
            <a:ext cx="35025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>
            <a:spLocks noGrp="1"/>
          </p:cNvSpPr>
          <p:nvPr>
            <p:ph type="title"/>
          </p:nvPr>
        </p:nvSpPr>
        <p:spPr>
          <a:xfrm>
            <a:off x="4489575" y="1513725"/>
            <a:ext cx="394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feature</a:t>
            </a:r>
            <a:endParaRPr dirty="0"/>
          </a:p>
        </p:txBody>
      </p:sp>
      <p:sp>
        <p:nvSpPr>
          <p:cNvPr id="412" name="Google Shape;412;p41"/>
          <p:cNvSpPr txBox="1">
            <a:spLocks noGrp="1"/>
          </p:cNvSpPr>
          <p:nvPr>
            <p:ph type="subTitle" idx="1"/>
          </p:nvPr>
        </p:nvSpPr>
        <p:spPr>
          <a:xfrm>
            <a:off x="4489575" y="2355374"/>
            <a:ext cx="3941400" cy="14401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generated a virtual environment meant to emulate the feeling of shopping in a real store</a:t>
            </a:r>
          </a:p>
        </p:txBody>
      </p:sp>
      <p:cxnSp>
        <p:nvCxnSpPr>
          <p:cNvPr id="413" name="Google Shape;413;p41"/>
          <p:cNvCxnSpPr/>
          <p:nvPr/>
        </p:nvCxnSpPr>
        <p:spPr>
          <a:xfrm>
            <a:off x="4811700" y="2355375"/>
            <a:ext cx="35025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14" name="Google Shape;414;p41"/>
          <p:cNvGrpSpPr/>
          <p:nvPr/>
        </p:nvGrpSpPr>
        <p:grpSpPr>
          <a:xfrm>
            <a:off x="486224" y="-1912529"/>
            <a:ext cx="5238893" cy="6516629"/>
            <a:chOff x="486224" y="-1912529"/>
            <a:chExt cx="5238893" cy="6516629"/>
          </a:xfrm>
        </p:grpSpPr>
        <p:pic>
          <p:nvPicPr>
            <p:cNvPr id="415" name="Google Shape;415;p41"/>
            <p:cNvPicPr preferRelativeResize="0"/>
            <p:nvPr/>
          </p:nvPicPr>
          <p:blipFill rotWithShape="1">
            <a:blip r:embed="rId3">
              <a:alphaModFix/>
            </a:blip>
            <a:srcRect l="55962" t="-5650" r="-5073" b="5649"/>
            <a:stretch/>
          </p:blipFill>
          <p:spPr>
            <a:xfrm rot="1868898">
              <a:off x="2063102" y="-1304933"/>
              <a:ext cx="3147901" cy="28652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581298">
              <a:off x="946666" y="453729"/>
              <a:ext cx="1403439" cy="2000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255510">
              <a:off x="1584678" y="2873909"/>
              <a:ext cx="1436546" cy="13101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33072" y="4151575"/>
              <a:ext cx="496174" cy="45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41"/>
            <p:cNvPicPr preferRelativeResize="0"/>
            <p:nvPr/>
          </p:nvPicPr>
          <p:blipFill rotWithShape="1">
            <a:blip r:embed="rId7">
              <a:alphaModFix/>
            </a:blip>
            <a:srcRect l="18505" r="23864"/>
            <a:stretch/>
          </p:blipFill>
          <p:spPr>
            <a:xfrm rot="933702">
              <a:off x="3110812" y="1990929"/>
              <a:ext cx="357494" cy="5657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 descr="O imagine care conține interior&#10;&#10;Descriere generată automat">
            <a:extLst>
              <a:ext uri="{FF2B5EF4-FFF2-40B4-BE49-F238E27FC236}">
                <a16:creationId xmlns:a16="http://schemas.microsoft.com/office/drawing/2014/main" id="{29109DAC-7AEB-5A44-D3BD-7287F9987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5" y="660152"/>
            <a:ext cx="7775989" cy="3823195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102427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>
            <a:spLocks noGrp="1"/>
          </p:cNvSpPr>
          <p:nvPr>
            <p:ph type="title"/>
          </p:nvPr>
        </p:nvSpPr>
        <p:spPr>
          <a:xfrm>
            <a:off x="713100" y="1513725"/>
            <a:ext cx="394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Innovation</a:t>
            </a:r>
            <a:endParaRPr dirty="0"/>
          </a:p>
        </p:txBody>
      </p:sp>
      <p:sp>
        <p:nvSpPr>
          <p:cNvPr id="438" name="Google Shape;438;p43"/>
          <p:cNvSpPr txBox="1">
            <a:spLocks noGrp="1"/>
          </p:cNvSpPr>
          <p:nvPr>
            <p:ph type="subTitle" idx="1"/>
          </p:nvPr>
        </p:nvSpPr>
        <p:spPr>
          <a:xfrm>
            <a:off x="713100" y="2681290"/>
            <a:ext cx="3941400" cy="12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simulation enables us to recommend products to our customers, by observing their behaviour in the virtual shop, specifically counting how much time they spent looking at the showcased items.</a:t>
            </a:r>
            <a:endParaRPr dirty="0"/>
          </a:p>
        </p:txBody>
      </p:sp>
      <p:cxnSp>
        <p:nvCxnSpPr>
          <p:cNvPr id="439" name="Google Shape;439;p43"/>
          <p:cNvCxnSpPr/>
          <p:nvPr/>
        </p:nvCxnSpPr>
        <p:spPr>
          <a:xfrm rot="10800000">
            <a:off x="839550" y="2355375"/>
            <a:ext cx="35025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0" name="Google Shape;440;p43"/>
          <p:cNvGrpSpPr/>
          <p:nvPr/>
        </p:nvGrpSpPr>
        <p:grpSpPr>
          <a:xfrm>
            <a:off x="3564096" y="-1896375"/>
            <a:ext cx="4803076" cy="6595133"/>
            <a:chOff x="3564096" y="-1896375"/>
            <a:chExt cx="4803076" cy="6595133"/>
          </a:xfrm>
        </p:grpSpPr>
        <p:pic>
          <p:nvPicPr>
            <p:cNvPr id="441" name="Google Shape;441;p43"/>
            <p:cNvPicPr preferRelativeResize="0"/>
            <p:nvPr/>
          </p:nvPicPr>
          <p:blipFill rotWithShape="1">
            <a:blip r:embed="rId3">
              <a:alphaModFix/>
            </a:blip>
            <a:srcRect t="29265" b="24978"/>
            <a:stretch/>
          </p:blipFill>
          <p:spPr>
            <a:xfrm rot="5400000">
              <a:off x="4190037" y="-794563"/>
              <a:ext cx="4025150" cy="182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897724">
              <a:off x="6543515" y="461655"/>
              <a:ext cx="1403438" cy="2000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254987">
              <a:off x="6526965" y="3141586"/>
              <a:ext cx="1436547" cy="1310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43"/>
            <p:cNvPicPr preferRelativeResize="0"/>
            <p:nvPr/>
          </p:nvPicPr>
          <p:blipFill rotWithShape="1">
            <a:blip r:embed="rId6">
              <a:alphaModFix/>
            </a:blip>
            <a:srcRect l="18505" r="23864"/>
            <a:stretch/>
          </p:blipFill>
          <p:spPr>
            <a:xfrm rot="933702">
              <a:off x="3633437" y="525004"/>
              <a:ext cx="357494" cy="5657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used</a:t>
            </a:r>
            <a:endParaRPr dirty="0"/>
          </a:p>
        </p:txBody>
      </p:sp>
      <p:sp>
        <p:nvSpPr>
          <p:cNvPr id="450" name="Google Shape;450;p44"/>
          <p:cNvSpPr txBox="1">
            <a:spLocks noGrp="1"/>
          </p:cNvSpPr>
          <p:nvPr>
            <p:ph type="subTitle" idx="6"/>
          </p:nvPr>
        </p:nvSpPr>
        <p:spPr>
          <a:xfrm>
            <a:off x="907075" y="3638175"/>
            <a:ext cx="2263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for creating a minimal server for our application</a:t>
            </a:r>
            <a:endParaRPr dirty="0"/>
          </a:p>
        </p:txBody>
      </p:sp>
      <p:sp>
        <p:nvSpPr>
          <p:cNvPr id="451" name="Google Shape;451;p44"/>
          <p:cNvSpPr txBox="1">
            <a:spLocks noGrp="1"/>
          </p:cNvSpPr>
          <p:nvPr>
            <p:ph type="title" idx="2"/>
          </p:nvPr>
        </p:nvSpPr>
        <p:spPr>
          <a:xfrm>
            <a:off x="907075" y="1792875"/>
            <a:ext cx="22632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Three.js</a:t>
            </a:r>
            <a:endParaRPr dirty="0"/>
          </a:p>
        </p:txBody>
      </p:sp>
      <p:sp>
        <p:nvSpPr>
          <p:cNvPr id="452" name="Google Shape;452;p44"/>
          <p:cNvSpPr txBox="1">
            <a:spLocks noGrp="1"/>
          </p:cNvSpPr>
          <p:nvPr>
            <p:ph type="subTitle" idx="1"/>
          </p:nvPr>
        </p:nvSpPr>
        <p:spPr>
          <a:xfrm>
            <a:off x="907075" y="2204775"/>
            <a:ext cx="2263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for rendering the scene</a:t>
            </a:r>
            <a:endParaRPr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title" idx="3"/>
          </p:nvPr>
        </p:nvSpPr>
        <p:spPr>
          <a:xfrm>
            <a:off x="5973703" y="1792875"/>
            <a:ext cx="22632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Tensorflow</a:t>
            </a:r>
            <a:endParaRPr dirty="0"/>
          </a:p>
        </p:txBody>
      </p:sp>
      <p:sp>
        <p:nvSpPr>
          <p:cNvPr id="454" name="Google Shape;454;p44"/>
          <p:cNvSpPr txBox="1">
            <a:spLocks noGrp="1"/>
          </p:cNvSpPr>
          <p:nvPr>
            <p:ph type="subTitle" idx="4"/>
          </p:nvPr>
        </p:nvSpPr>
        <p:spPr>
          <a:xfrm>
            <a:off x="5973700" y="2330325"/>
            <a:ext cx="226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for training the neural networks behind the recommendation system</a:t>
            </a:r>
            <a:endParaRPr dirty="0"/>
          </a:p>
        </p:txBody>
      </p:sp>
      <p:sp>
        <p:nvSpPr>
          <p:cNvPr id="455" name="Google Shape;455;p44"/>
          <p:cNvSpPr txBox="1">
            <a:spLocks noGrp="1"/>
          </p:cNvSpPr>
          <p:nvPr>
            <p:ph type="title" idx="5"/>
          </p:nvPr>
        </p:nvSpPr>
        <p:spPr>
          <a:xfrm>
            <a:off x="907075" y="3226275"/>
            <a:ext cx="22632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</a:t>
            </a:r>
            <a:endParaRPr dirty="0"/>
          </a:p>
        </p:txBody>
      </p:sp>
      <p:sp>
        <p:nvSpPr>
          <p:cNvPr id="456" name="Google Shape;456;p44"/>
          <p:cNvSpPr txBox="1">
            <a:spLocks noGrp="1"/>
          </p:cNvSpPr>
          <p:nvPr>
            <p:ph type="title" idx="7"/>
          </p:nvPr>
        </p:nvSpPr>
        <p:spPr>
          <a:xfrm>
            <a:off x="5973703" y="3226275"/>
            <a:ext cx="2263200" cy="4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GLTF</a:t>
            </a:r>
            <a:endParaRPr dirty="0"/>
          </a:p>
        </p:txBody>
      </p:sp>
      <p:sp>
        <p:nvSpPr>
          <p:cNvPr id="457" name="Google Shape;457;p44"/>
          <p:cNvSpPr txBox="1">
            <a:spLocks noGrp="1"/>
          </p:cNvSpPr>
          <p:nvPr>
            <p:ph type="subTitle" idx="8"/>
          </p:nvPr>
        </p:nvSpPr>
        <p:spPr>
          <a:xfrm>
            <a:off x="5973700" y="3638175"/>
            <a:ext cx="2263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preferred file format for our assets</a:t>
            </a:r>
            <a:endParaRPr dirty="0"/>
          </a:p>
        </p:txBody>
      </p:sp>
      <p:sp>
        <p:nvSpPr>
          <p:cNvPr id="458" name="Google Shape;458;p44"/>
          <p:cNvSpPr/>
          <p:nvPr/>
        </p:nvSpPr>
        <p:spPr>
          <a:xfrm>
            <a:off x="3573163" y="1911450"/>
            <a:ext cx="721200" cy="721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2"/>
                </a:solidFill>
                <a:latin typeface="Oswald"/>
                <a:sym typeface="Oswald"/>
              </a:rPr>
              <a:t>T</a:t>
            </a:r>
            <a:endParaRPr sz="1900" dirty="0">
              <a:solidFill>
                <a:schemeClr val="accent2"/>
              </a:solidFill>
            </a:endParaRPr>
          </a:p>
        </p:txBody>
      </p:sp>
      <p:sp>
        <p:nvSpPr>
          <p:cNvPr id="459" name="Google Shape;459;p44"/>
          <p:cNvSpPr/>
          <p:nvPr/>
        </p:nvSpPr>
        <p:spPr>
          <a:xfrm>
            <a:off x="3573163" y="3345025"/>
            <a:ext cx="721200" cy="721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2"/>
                </a:solidFill>
                <a:latin typeface="Oswald"/>
                <a:sym typeface="Oswald"/>
              </a:rPr>
              <a:t>F</a:t>
            </a:r>
            <a:endParaRPr dirty="0"/>
          </a:p>
        </p:txBody>
      </p:sp>
      <p:sp>
        <p:nvSpPr>
          <p:cNvPr id="460" name="Google Shape;460;p44"/>
          <p:cNvSpPr/>
          <p:nvPr/>
        </p:nvSpPr>
        <p:spPr>
          <a:xfrm>
            <a:off x="4849625" y="1911450"/>
            <a:ext cx="721200" cy="721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2"/>
                </a:solidFill>
                <a:latin typeface="Oswald"/>
                <a:sym typeface="Oswald"/>
              </a:rPr>
              <a:t>T</a:t>
            </a:r>
            <a:endParaRPr dirty="0"/>
          </a:p>
        </p:txBody>
      </p:sp>
      <p:sp>
        <p:nvSpPr>
          <p:cNvPr id="461" name="Google Shape;461;p44"/>
          <p:cNvSpPr/>
          <p:nvPr/>
        </p:nvSpPr>
        <p:spPr>
          <a:xfrm>
            <a:off x="4849625" y="3345025"/>
            <a:ext cx="721200" cy="721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2"/>
                </a:solidFill>
                <a:latin typeface="Oswald"/>
                <a:sym typeface="Oswald"/>
              </a:rPr>
              <a:t>G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F0E09C5-271D-8657-E554-10649968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and</a:t>
            </a:r>
            <a:br>
              <a:rPr lang="en-GB" dirty="0"/>
            </a:br>
            <a:r>
              <a:rPr lang="en-GB" dirty="0"/>
              <a:t>Neural Networks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5009D9B1-54F4-876C-6B00-7224D1F1C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5750" y="1519147"/>
            <a:ext cx="6112500" cy="3015377"/>
          </a:xfrm>
        </p:spPr>
        <p:txBody>
          <a:bodyPr/>
          <a:lstStyle/>
          <a:p>
            <a:r>
              <a:rPr lang="en-GB" sz="1600" dirty="0"/>
              <a:t>We implemented and trained several neural networks that allow us to generate the recommended price, size and colour for the products that our customers may be interested in.</a:t>
            </a:r>
          </a:p>
          <a:p>
            <a:r>
              <a:rPr lang="en-GB" sz="1600" dirty="0"/>
              <a:t>We made use of the </a:t>
            </a:r>
            <a:r>
              <a:rPr lang="en-GB" sz="1600" dirty="0" err="1"/>
              <a:t>Tensorflow</a:t>
            </a:r>
            <a:r>
              <a:rPr lang="en-GB" sz="1600" dirty="0"/>
              <a:t> and </a:t>
            </a:r>
            <a:r>
              <a:rPr lang="en-GB" sz="1600" dirty="0" err="1"/>
              <a:t>Keras</a:t>
            </a:r>
            <a:r>
              <a:rPr lang="en-GB" sz="1600" dirty="0"/>
              <a:t> libraries and their built-in functions</a:t>
            </a:r>
          </a:p>
          <a:p>
            <a:r>
              <a:rPr lang="en-GB" sz="1600" dirty="0"/>
              <a:t>The neural networks have been trained for several hundred generations, based on a training set of 5000 products and what a person bought afterwards.</a:t>
            </a:r>
          </a:p>
        </p:txBody>
      </p:sp>
    </p:spTree>
    <p:extLst>
      <p:ext uri="{BB962C8B-B14F-4D97-AF65-F5344CB8AC3E}">
        <p14:creationId xmlns:p14="http://schemas.microsoft.com/office/powerpoint/2010/main" val="130964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 descr="O imagine care conține text&#10;&#10;Descriere generată automat">
            <a:extLst>
              <a:ext uri="{FF2B5EF4-FFF2-40B4-BE49-F238E27FC236}">
                <a16:creationId xmlns:a16="http://schemas.microsoft.com/office/drawing/2014/main" id="{FB5B33CE-7838-3373-567A-8B8E30D75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23" y="1169738"/>
            <a:ext cx="7124739" cy="280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5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ECB2B74-AA94-F660-4ABA-F82EC945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Bond Between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EB308712-831B-2B48-7D2E-4E11310F4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/>
              <a:t>Inside the browser app, we are counting how much time the customer spent near a specific item, the latter also being showed on the screen.</a:t>
            </a:r>
          </a:p>
          <a:p>
            <a:r>
              <a:rPr lang="en-GB" sz="1600" dirty="0"/>
              <a:t>The times are received as a JSON after a GET request and, when the user presses the recommendation button, the obtained data are parsed and sent as input to the neural networks, thus leading to some suggestions</a:t>
            </a:r>
          </a:p>
          <a:p>
            <a:r>
              <a:rPr lang="en-GB" sz="1600" dirty="0"/>
              <a:t>Consequently to a POST request to the server, the details of a product are showcased on the screen.</a:t>
            </a:r>
          </a:p>
          <a:p>
            <a:r>
              <a:rPr lang="en-GB" sz="1600" dirty="0"/>
              <a:t>All the on-screen pop-ups will change according to the FOV of the user and how the time was spent overall.</a:t>
            </a:r>
          </a:p>
        </p:txBody>
      </p:sp>
    </p:spTree>
    <p:extLst>
      <p:ext uri="{BB962C8B-B14F-4D97-AF65-F5344CB8AC3E}">
        <p14:creationId xmlns:p14="http://schemas.microsoft.com/office/powerpoint/2010/main" val="1785345980"/>
      </p:ext>
    </p:extLst>
  </p:cSld>
  <p:clrMapOvr>
    <a:masterClrMapping/>
  </p:clrMapOvr>
</p:sld>
</file>

<file path=ppt/theme/theme1.xml><?xml version="1.0" encoding="utf-8"?>
<a:theme xmlns:a="http://schemas.openxmlformats.org/drawingml/2006/main" name="Urban Clothing Brand Pitch Deck by Slidesgo">
  <a:themeElements>
    <a:clrScheme name="Simple Light">
      <a:dk1>
        <a:srgbClr val="B8A5E3"/>
      </a:dk1>
      <a:lt1>
        <a:srgbClr val="FFFFFF"/>
      </a:lt1>
      <a:dk2>
        <a:srgbClr val="7496F9"/>
      </a:dk2>
      <a:lt2>
        <a:srgbClr val="F5BD53"/>
      </a:lt2>
      <a:accent1>
        <a:srgbClr val="EFDFF4"/>
      </a:accent1>
      <a:accent2>
        <a:srgbClr val="19191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336</Words>
  <Application>Microsoft Office PowerPoint</Application>
  <PresentationFormat>Expunere pe ecran (16:9)</PresentationFormat>
  <Paragraphs>34</Paragraphs>
  <Slides>10</Slides>
  <Notes>6</Notes>
  <HiddenSlides>0</HiddenSlides>
  <MMClips>0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10</vt:i4>
      </vt:variant>
    </vt:vector>
  </HeadingPairs>
  <TitlesOfParts>
    <vt:vector size="15" baseType="lpstr">
      <vt:lpstr>Arial</vt:lpstr>
      <vt:lpstr>Space Grotesk</vt:lpstr>
      <vt:lpstr>Advent Pro</vt:lpstr>
      <vt:lpstr>Oswald</vt:lpstr>
      <vt:lpstr>Urban Clothing Brand Pitch Deck by Slidesgo</vt:lpstr>
      <vt:lpstr>First Person Online Shopping</vt:lpstr>
      <vt:lpstr>Introduction</vt:lpstr>
      <vt:lpstr>Main feature</vt:lpstr>
      <vt:lpstr>Prezentare PowerPoint</vt:lpstr>
      <vt:lpstr>Innovation</vt:lpstr>
      <vt:lpstr>Technologies used</vt:lpstr>
      <vt:lpstr>Machine Learning and Neural Networks</vt:lpstr>
      <vt:lpstr>Prezentare PowerPoint</vt:lpstr>
      <vt:lpstr>The Bond Between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Person Online Shopping</dc:title>
  <dc:creator>Claudiu Mogodeanu</dc:creator>
  <cp:lastModifiedBy>Claudiu MOGODEANU (124120)</cp:lastModifiedBy>
  <cp:revision>2</cp:revision>
  <dcterms:modified xsi:type="dcterms:W3CDTF">2022-12-11T09:05:30Z</dcterms:modified>
</cp:coreProperties>
</file>